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98" r:id="rId2"/>
    <p:sldId id="265" r:id="rId3"/>
    <p:sldId id="288" r:id="rId4"/>
    <p:sldId id="289" r:id="rId5"/>
    <p:sldId id="271" r:id="rId6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6327"/>
  </p:normalViewPr>
  <p:slideViewPr>
    <p:cSldViewPr snapToGrid="0" snapToObjects="1">
      <p:cViewPr varScale="1">
        <p:scale>
          <a:sx n="128" d="100"/>
          <a:sy n="128" d="100"/>
        </p:scale>
        <p:origin x="4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7F898BD-F338-BA40-AC79-DC0841009B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CE1A105E-01E5-794C-AB22-1391114E4B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B050BC-4F86-8844-AA75-F1E0AF568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4C2A8-1ADE-E84A-9BF2-30056CC00A2C}" type="datetimeFigureOut">
              <a:rPr lang="sv-SE" smtClean="0"/>
              <a:t>2021-05-24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B290F4D-75E6-B042-B3C8-4DC1428E9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1474F14-4B0A-2E4C-9DCF-275123FE4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0667A-12BD-7348-A8BF-B4C3E330A04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40119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8C5DAFC-29F0-B54F-8700-969C0A816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430B25B8-CD22-1243-BAFE-7F0A48469E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871FD92-4D25-2E42-AC46-ACE8B7F80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4C2A8-1ADE-E84A-9BF2-30056CC00A2C}" type="datetimeFigureOut">
              <a:rPr lang="sv-SE" smtClean="0"/>
              <a:t>2021-05-24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E058317-8B6B-374D-9860-DD8B8653C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D4B7085-942B-2240-8C35-30E0179CE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0667A-12BD-7348-A8BF-B4C3E330A04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06099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32657726-D3B5-764A-98CA-9EC776715B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A0F5E6C1-D9D5-3444-8B48-BAD9C597D3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A3547CC-8AE0-DA47-946D-606ACF67F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4C2A8-1ADE-E84A-9BF2-30056CC00A2C}" type="datetimeFigureOut">
              <a:rPr lang="sv-SE" smtClean="0"/>
              <a:t>2021-05-24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C40B852-5CBB-DB47-AE9C-F697FE129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BDF2C4B-A664-6644-BAD2-4783F1A1C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0667A-12BD-7348-A8BF-B4C3E330A04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775693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bild 7"/>
          <p:cNvSpPr>
            <a:spLocks noGrp="1"/>
          </p:cNvSpPr>
          <p:nvPr>
            <p:ph type="pic" sz="quarter" idx="13" hasCustomPrompt="1"/>
          </p:nvPr>
        </p:nvSpPr>
        <p:spPr>
          <a:xfrm>
            <a:off x="604800" y="1763562"/>
            <a:ext cx="10959840" cy="4412170"/>
          </a:xfrm>
        </p:spPr>
        <p:txBody>
          <a:bodyPr/>
          <a:lstStyle>
            <a:lvl1pPr marL="0" indent="0">
              <a:buNone/>
              <a:defRPr i="1"/>
            </a:lvl1pPr>
          </a:lstStyle>
          <a:p>
            <a:r>
              <a:rPr lang="en-US" dirty="0"/>
              <a:t>Click icon below to add picture</a:t>
            </a:r>
            <a:endParaRPr lang="sv-SE" dirty="0"/>
          </a:p>
        </p:txBody>
      </p:sp>
      <p:sp>
        <p:nvSpPr>
          <p:cNvPr id="1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04799" y="569219"/>
            <a:ext cx="9663840" cy="777600"/>
          </a:xfrm>
          <a:prstGeom prst="rect">
            <a:avLst/>
          </a:prstGeom>
        </p:spPr>
        <p:txBody>
          <a:bodyPr vert="horz" wrap="none" lIns="0" tIns="0" rIns="0" bIns="0" rtlCol="0" anchor="b">
            <a:noAutofit/>
          </a:bodyPr>
          <a:lstStyle>
            <a:lvl1pPr>
              <a:defRPr/>
            </a:lvl1pPr>
          </a:lstStyle>
          <a:p>
            <a:r>
              <a:rPr lang="sv-SE" dirty="0" err="1"/>
              <a:t>add</a:t>
            </a:r>
            <a:r>
              <a:rPr lang="sv-SE" dirty="0"/>
              <a:t> </a:t>
            </a:r>
            <a:r>
              <a:rPr lang="sv-SE" dirty="0" err="1"/>
              <a:t>title</a:t>
            </a:r>
            <a:r>
              <a:rPr lang="sv-SE" dirty="0"/>
              <a:t>, </a:t>
            </a:r>
            <a:r>
              <a:rPr lang="sv-SE" dirty="0" err="1"/>
              <a:t>one</a:t>
            </a:r>
            <a:r>
              <a:rPr lang="sv-SE" dirty="0"/>
              <a:t> </a:t>
            </a:r>
            <a:r>
              <a:rPr lang="sv-SE" dirty="0" err="1"/>
              <a:t>row</a:t>
            </a:r>
            <a:endParaRPr lang="en-US" dirty="0"/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36640" y="6431828"/>
            <a:ext cx="1728000" cy="163294"/>
          </a:xfrm>
          <a:prstGeom prst="rect">
            <a:avLst/>
          </a:prstGeom>
        </p:spPr>
        <p:txBody>
          <a:bodyPr vert="horz" wrap="none" lIns="0" tIns="0" rIns="0" bIns="0" rtlCol="0" anchor="t"/>
          <a:lstStyle>
            <a:lvl1pPr algn="r">
              <a:defRPr sz="1087">
                <a:solidFill>
                  <a:schemeClr val="tx1"/>
                </a:solidFill>
              </a:defRPr>
            </a:lvl1pPr>
          </a:lstStyle>
          <a:p>
            <a:fld id="{6F67B5D9-DB62-4DEA-AF3E-B11D0AE898D7}" type="slidenum">
              <a:rPr lang="sv-SE" smtClean="0">
                <a:solidFill>
                  <a:prstClr val="black"/>
                </a:solidFill>
              </a:rPr>
              <a:pPr/>
              <a:t>‹#›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226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2E1C8AE-B1BA-2D47-B916-AF0D22A75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C84D61B-DD04-AC4F-9C9D-387D3A01F7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616BC0A-85FF-2947-9C99-98D3E1178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4C2A8-1ADE-E84A-9BF2-30056CC00A2C}" type="datetimeFigureOut">
              <a:rPr lang="sv-SE" smtClean="0"/>
              <a:t>2021-05-24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20D0C57-DD99-4A4C-B56C-AF7B3AD30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DC0812B-12CE-284B-98C2-AD6D9065B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0667A-12BD-7348-A8BF-B4C3E330A04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99209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40BC89B-5A0F-0F45-9E6F-DF0D4B513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AF5C09D-E60B-6446-8372-BFDB4A58B3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4AAE75A-1CF3-5D4D-9B26-97F90EBB4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4C2A8-1ADE-E84A-9BF2-30056CC00A2C}" type="datetimeFigureOut">
              <a:rPr lang="sv-SE" smtClean="0"/>
              <a:t>2021-05-24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FC894E6-19FF-3B48-BD41-A00CADF93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E8D9837-C9B4-D54A-A955-A4DDA6591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0667A-12BD-7348-A8BF-B4C3E330A04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18065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0E41603-2446-9C41-BB31-9F4095563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3B2409B-E877-574E-935F-8C7D5010CB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8FAE8998-BC71-F640-91D4-C9FA9D64CE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E31B568E-A948-D74C-9A9C-2F5F68FD5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4C2A8-1ADE-E84A-9BF2-30056CC00A2C}" type="datetimeFigureOut">
              <a:rPr lang="sv-SE" smtClean="0"/>
              <a:t>2021-05-24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3FBD534-26CE-9F4F-A068-2EDCE2DE1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5D25F022-A117-B24C-9915-A6E00524D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0667A-12BD-7348-A8BF-B4C3E330A04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72271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3B1BCCE-1413-3A47-8990-ECF87CB43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114203D-E907-C045-913D-5E14B075A5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787041D-2182-814E-9D47-1DBC7CBF64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786031F-6A67-FC42-88B6-C030F58C06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2A2C175D-85DB-E54A-9E89-B8A6EFE6A5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416329B9-F32C-0C4F-AB2E-3550522BC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4C2A8-1ADE-E84A-9BF2-30056CC00A2C}" type="datetimeFigureOut">
              <a:rPr lang="sv-SE" smtClean="0"/>
              <a:t>2021-05-24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9542D737-9DCE-9D4C-89AF-4B049EE02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6D6ECA6C-E685-E843-A869-145354C5C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0667A-12BD-7348-A8BF-B4C3E330A04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44874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1574A7E-E727-9B4F-ABEA-AF0E287D6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091C9DAA-213E-BA4A-9A5A-74EFB05BA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4C2A8-1ADE-E84A-9BF2-30056CC00A2C}" type="datetimeFigureOut">
              <a:rPr lang="sv-SE" smtClean="0"/>
              <a:t>2021-05-24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FB6C6D0A-C0ED-A04A-99A3-534877109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90BACFDD-7BA0-0143-B99B-C69765019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0667A-12BD-7348-A8BF-B4C3E330A04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90043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AB43189D-F560-9041-838F-1AA0C8160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4C2A8-1ADE-E84A-9BF2-30056CC00A2C}" type="datetimeFigureOut">
              <a:rPr lang="sv-SE" smtClean="0"/>
              <a:t>2021-05-24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9510A25F-019C-3440-9D04-FDBCDEB47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F857C26D-4B4B-454E-AD0F-B65D9B149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0667A-12BD-7348-A8BF-B4C3E330A04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44541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D1E96CD-E76D-B345-839F-925467EAA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57C3072-776A-EE41-A5AD-3F68B28F1C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9845546-2F85-5B42-A6AA-D386375DB1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58DA4E79-89D7-FE45-9A66-E169E1344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4C2A8-1ADE-E84A-9BF2-30056CC00A2C}" type="datetimeFigureOut">
              <a:rPr lang="sv-SE" smtClean="0"/>
              <a:t>2021-05-24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BA1C7036-4E7C-EF43-9DFC-E6C50616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159D8984-ABA4-374F-A6E6-7DC4A200B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0667A-12BD-7348-A8BF-B4C3E330A04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59569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5BD634E-FC84-2E4B-955D-BFB6AB7A9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7DE6F575-E462-4D4E-B5B0-DEFE66DD62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F682CBD-4FBB-854F-8EB9-79B4D904F2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1EB16C1D-816D-8E42-B2C6-98A283C13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4C2A8-1ADE-E84A-9BF2-30056CC00A2C}" type="datetimeFigureOut">
              <a:rPr lang="sv-SE" smtClean="0"/>
              <a:t>2021-05-24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D337D40-1FE6-984D-9620-56223F46E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6E146431-DB23-014B-A89E-19B565508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0667A-12BD-7348-A8BF-B4C3E330A04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09813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808AE586-EFA4-7B44-8C75-24C10EFAB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01696E1-57B9-214A-B427-A7A2A15CA9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CAC8301-4A4E-CC4F-B838-244BD88E40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64C2A8-1ADE-E84A-9BF2-30056CC00A2C}" type="datetimeFigureOut">
              <a:rPr lang="sv-SE" smtClean="0"/>
              <a:t>2021-05-24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4AE90AC-C319-4B41-A77A-930365902E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DB602E5-2282-9D4E-B0C2-034E70572B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40667A-12BD-7348-A8BF-B4C3E330A04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73118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2800" y="482838"/>
            <a:ext cx="9663840" cy="777600"/>
          </a:xfrm>
        </p:spPr>
        <p:txBody>
          <a:bodyPr/>
          <a:lstStyle/>
          <a:p>
            <a:r>
              <a:rPr lang="sv-SE" sz="3600" dirty="0"/>
              <a:t>Happy </a:t>
            </a:r>
            <a:r>
              <a:rPr lang="sv-SE" sz="3600" dirty="0" err="1"/>
              <a:t>customers</a:t>
            </a:r>
            <a:r>
              <a:rPr lang="sv-SE" sz="3600" dirty="0"/>
              <a:t>.........</a:t>
            </a:r>
            <a:endParaRPr lang="en-GB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67B5D9-DB62-4DEA-AF3E-B11D0AE898D7}" type="slidenum">
              <a:rPr lang="sv-SE" sz="900" smtClean="0">
                <a:solidFill>
                  <a:prstClr val="black"/>
                </a:solidFill>
              </a:rPr>
              <a:pPr/>
              <a:t>1</a:t>
            </a:fld>
            <a:endParaRPr lang="sv-SE" sz="900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14799" y="1560198"/>
            <a:ext cx="92507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dirty="0">
                <a:latin typeface="+mj-lt"/>
              </a:rPr>
              <a:t>.....is the basis for all </a:t>
            </a:r>
            <a:r>
              <a:rPr lang="sv-SE" sz="3600" dirty="0" err="1">
                <a:latin typeface="+mj-lt"/>
              </a:rPr>
              <a:t>Quality</a:t>
            </a:r>
            <a:r>
              <a:rPr lang="sv-SE" sz="3600" dirty="0">
                <a:latin typeface="+mj-lt"/>
              </a:rPr>
              <a:t> Management...</a:t>
            </a:r>
            <a:endParaRPr lang="en-GB" sz="3600" dirty="0">
              <a:latin typeface="+mj-lt"/>
            </a:endParaRPr>
          </a:p>
        </p:txBody>
      </p:sp>
      <p:pic>
        <p:nvPicPr>
          <p:cNvPr id="9" name="Content Placeholder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412" y="2744494"/>
            <a:ext cx="5977669" cy="3473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6432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altLang="en-US" sz="4400" b="1" i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”Outstanding </a:t>
            </a:r>
            <a:r>
              <a:rPr lang="sv-SE" altLang="en-US" sz="4400" b="1" i="1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results</a:t>
            </a:r>
            <a:r>
              <a:rPr lang="sv-SE" altLang="en-US" sz="4400" b="1" i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v-SE" altLang="en-US" sz="4400" b="1" i="1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through</a:t>
            </a:r>
            <a:r>
              <a:rPr lang="sv-SE" altLang="en-US" sz="4400" b="1" i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v-SE" altLang="en-US" sz="4400" b="1" i="1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strategy</a:t>
            </a:r>
            <a:r>
              <a:rPr lang="sv-SE" altLang="en-US" sz="4400" b="1" i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sv-SE" altLang="en-US" sz="4400" b="1" i="1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structure</a:t>
            </a:r>
            <a:r>
              <a:rPr lang="sv-SE" altLang="en-US" sz="4400" b="1" i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sv-SE" altLang="en-US" sz="4400" b="1" i="1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culture</a:t>
            </a:r>
            <a:r>
              <a:rPr lang="sv-SE" altLang="en-US" sz="4400" b="1" i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 and </a:t>
            </a:r>
            <a:r>
              <a:rPr lang="sv-SE" altLang="en-US" sz="4400" b="1" i="1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continuous</a:t>
            </a:r>
            <a:r>
              <a:rPr lang="sv-SE" altLang="en-US" sz="4400" b="1" i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v-SE" altLang="en-US" sz="4400" b="1" i="1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improvement</a:t>
            </a:r>
            <a:r>
              <a:rPr lang="sv-SE" altLang="en-US" sz="4400" b="1" i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endParaRPr lang="en-GB" sz="44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609600" y="6245225"/>
            <a:ext cx="2844800" cy="476250"/>
          </a:xfrm>
        </p:spPr>
        <p:txBody>
          <a:bodyPr/>
          <a:lstStyle/>
          <a:p>
            <a:r>
              <a:rPr lang="en-US" sz="900">
                <a:solidFill>
                  <a:srgbClr val="060B00"/>
                </a:solidFill>
              </a:rPr>
              <a:t>3/15/2017</a:t>
            </a:r>
            <a:endParaRPr lang="en-US" sz="900" dirty="0">
              <a:solidFill>
                <a:srgbClr val="060B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4BCDA-DB8F-46B7-A02B-4E00D34BB97C}" type="slidenum">
              <a:rPr lang="en-US" sz="900" smtClean="0">
                <a:solidFill>
                  <a:srgbClr val="060B00"/>
                </a:solidFill>
              </a:rPr>
              <a:pPr/>
              <a:t>2</a:t>
            </a:fld>
            <a:endParaRPr lang="en-US" sz="900" dirty="0">
              <a:solidFill>
                <a:srgbClr val="060B00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400753" y="1665217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pSp>
        <p:nvGrpSpPr>
          <p:cNvPr id="7" name="Group 6"/>
          <p:cNvGrpSpPr/>
          <p:nvPr/>
        </p:nvGrpSpPr>
        <p:grpSpPr>
          <a:xfrm>
            <a:off x="5409127" y="2509998"/>
            <a:ext cx="6173274" cy="3974514"/>
            <a:chOff x="0" y="-36180"/>
            <a:chExt cx="5749748" cy="3414112"/>
          </a:xfrm>
        </p:grpSpPr>
        <p:sp>
          <p:nvSpPr>
            <p:cNvPr id="8" name="Isosceles Triangle 7"/>
            <p:cNvSpPr/>
            <p:nvPr/>
          </p:nvSpPr>
          <p:spPr>
            <a:xfrm>
              <a:off x="1227221" y="457200"/>
              <a:ext cx="3030855" cy="2613025"/>
            </a:xfrm>
            <a:prstGeom prst="triangl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9" name="Text Box 2"/>
            <p:cNvSpPr txBox="1">
              <a:spLocks noChangeArrowheads="1"/>
            </p:cNvSpPr>
            <p:nvPr/>
          </p:nvSpPr>
          <p:spPr bwMode="auto">
            <a:xfrm>
              <a:off x="2206953" y="-36180"/>
              <a:ext cx="1295400" cy="462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20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Strategy</a:t>
              </a:r>
              <a:endPara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xt Box 2"/>
            <p:cNvSpPr txBox="1">
              <a:spLocks noChangeArrowheads="1"/>
            </p:cNvSpPr>
            <p:nvPr/>
          </p:nvSpPr>
          <p:spPr bwMode="auto">
            <a:xfrm>
              <a:off x="0" y="2839452"/>
              <a:ext cx="1218565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20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Structure</a:t>
              </a:r>
              <a:endPara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Text Box 2"/>
            <p:cNvSpPr txBox="1">
              <a:spLocks noChangeArrowheads="1"/>
            </p:cNvSpPr>
            <p:nvPr/>
          </p:nvSpPr>
          <p:spPr bwMode="auto">
            <a:xfrm>
              <a:off x="3980638" y="2749474"/>
              <a:ext cx="1769110" cy="4229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20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Culture</a:t>
              </a:r>
              <a:endPara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Text Box 2"/>
            <p:cNvSpPr txBox="1">
              <a:spLocks noChangeArrowheads="1"/>
            </p:cNvSpPr>
            <p:nvPr/>
          </p:nvSpPr>
          <p:spPr bwMode="auto">
            <a:xfrm>
              <a:off x="1732547" y="1696452"/>
              <a:ext cx="2014855" cy="1681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sv-SE" sz="1800" b="1" i="1" dirty="0" err="1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Continuous</a:t>
              </a:r>
              <a:endParaRPr lang="sv-SE" sz="1800" b="1" i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1600" b="1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 </a:t>
              </a:r>
              <a:r>
                <a:rPr lang="en-US" b="1" i="1" dirty="0">
                  <a:solidFill>
                    <a:srgbClr val="FFF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Improvement</a:t>
              </a:r>
              <a:endParaRPr lang="en-GB" b="1" i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632563" y="2218029"/>
            <a:ext cx="6889438" cy="3293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en-US" sz="16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Succesful</a:t>
            </a:r>
            <a:r>
              <a:rPr kumimoji="0" lang="sv-SE" altLang="en-US" sz="1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kumimoji="0" lang="sv-SE" altLang="en-US" sz="16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Quality</a:t>
            </a:r>
            <a:r>
              <a:rPr kumimoji="0" lang="sv-SE" altLang="en-US" sz="1600" b="0" i="0" u="none" strike="noStrike" cap="none" normalizeH="0" dirty="0">
                <a:ln>
                  <a:noFill/>
                </a:ln>
                <a:solidFill>
                  <a:srgbClr val="222222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Management </a:t>
            </a:r>
            <a:r>
              <a:rPr kumimoji="0" lang="sv-SE" altLang="en-US" sz="1600" b="0" i="0" u="none" strike="noStrike" cap="none" normalizeH="0" dirty="0" err="1">
                <a:ln>
                  <a:noFill/>
                </a:ln>
                <a:solidFill>
                  <a:srgbClr val="222222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of</a:t>
            </a:r>
            <a:r>
              <a:rPr kumimoji="0" lang="sv-SE" altLang="en-US" sz="1600" b="0" i="0" u="none" strike="noStrike" cap="none" normalizeH="0" dirty="0">
                <a:ln>
                  <a:noFill/>
                </a:ln>
                <a:solidFill>
                  <a:srgbClr val="222222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sv-SE" altLang="en-US" sz="1600" b="0" i="0" u="none" strike="noStrike" cap="none" normalizeH="0" dirty="0" err="1">
                <a:ln>
                  <a:noFill/>
                </a:ln>
                <a:solidFill>
                  <a:srgbClr val="222222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today</a:t>
            </a:r>
            <a:r>
              <a:rPr kumimoji="0" lang="sv-SE" altLang="en-US" sz="1600" b="0" i="0" u="none" strike="noStrike" cap="none" normalizeH="0" dirty="0">
                <a:ln>
                  <a:noFill/>
                </a:ln>
                <a:solidFill>
                  <a:srgbClr val="222222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sv-SE" altLang="en-US" sz="1600" b="0" i="0" u="none" strike="noStrike" cap="none" normalizeH="0" dirty="0" err="1">
                <a:ln>
                  <a:noFill/>
                </a:ln>
                <a:solidFill>
                  <a:srgbClr val="222222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relys</a:t>
            </a:r>
            <a:r>
              <a:rPr kumimoji="0" lang="sv-SE" altLang="en-US" sz="1600" b="0" i="0" u="none" strike="noStrike" cap="none" normalizeH="0" dirty="0">
                <a:ln>
                  <a:noFill/>
                </a:ln>
                <a:solidFill>
                  <a:srgbClr val="222222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on </a:t>
            </a:r>
            <a:r>
              <a:rPr lang="sv-SE" altLang="en-US" sz="1600" b="1" dirty="0" err="1">
                <a:solidFill>
                  <a:srgbClr val="222222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kumimoji="0" lang="sv-SE" altLang="en-US" sz="1600" b="1" i="0" u="none" strike="noStrike" cap="none" normalizeH="0" dirty="0" err="1">
                <a:ln>
                  <a:noFill/>
                </a:ln>
                <a:solidFill>
                  <a:srgbClr val="222222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ontinuous</a:t>
            </a:r>
            <a:r>
              <a:rPr kumimoji="0" lang="sv-SE" altLang="en-US" sz="1600" b="1" i="0" u="none" strike="noStrike" cap="none" normalizeH="0" dirty="0">
                <a:ln>
                  <a:noFill/>
                </a:ln>
                <a:solidFill>
                  <a:srgbClr val="222222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sv-SE" altLang="en-US" sz="1600" b="1" dirty="0" err="1">
                <a:solidFill>
                  <a:srgbClr val="222222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kumimoji="0" lang="sv-SE" altLang="en-US" sz="1600" b="1" i="0" u="none" strike="noStrike" cap="none" normalizeH="0" dirty="0" err="1">
                <a:ln>
                  <a:noFill/>
                </a:ln>
                <a:solidFill>
                  <a:srgbClr val="222222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mprovement</a:t>
            </a:r>
            <a:r>
              <a:rPr kumimoji="0" lang="sv-SE" altLang="en-US" sz="1600" b="1" i="0" u="none" strike="noStrike" cap="none" normalizeH="0" dirty="0">
                <a:ln>
                  <a:noFill/>
                </a:ln>
                <a:solidFill>
                  <a:srgbClr val="222222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sv-SE" altLang="en-US" sz="1600" b="0" i="0" u="none" strike="noStrike" cap="none" normalizeH="0" dirty="0" err="1">
                <a:ln>
                  <a:noFill/>
                </a:ln>
                <a:solidFill>
                  <a:srgbClr val="222222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with</a:t>
            </a:r>
            <a:r>
              <a:rPr kumimoji="0" lang="sv-SE" altLang="en-US" sz="1600" b="0" i="0" u="none" strike="noStrike" cap="none" normalizeH="0" dirty="0">
                <a:ln>
                  <a:noFill/>
                </a:ln>
                <a:solidFill>
                  <a:srgbClr val="222222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sv-SE" altLang="en-US" sz="1600" b="0" i="0" u="none" strike="noStrike" cap="none" normalizeH="0" dirty="0" err="1">
                <a:ln>
                  <a:noFill/>
                </a:ln>
                <a:solidFill>
                  <a:srgbClr val="222222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continuous</a:t>
            </a:r>
            <a:r>
              <a:rPr kumimoji="0" lang="sv-SE" altLang="en-US" sz="1600" b="0" i="0" u="none" strike="noStrike" cap="none" normalizeH="0" dirty="0">
                <a:ln>
                  <a:noFill/>
                </a:ln>
                <a:solidFill>
                  <a:srgbClr val="222222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sv-SE" altLang="en-US" sz="1600" b="0" i="0" u="none" strike="noStrike" cap="none" normalizeH="0" dirty="0" err="1">
                <a:ln>
                  <a:noFill/>
                </a:ln>
                <a:solidFill>
                  <a:srgbClr val="222222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learning</a:t>
            </a:r>
            <a:r>
              <a:rPr kumimoji="0" lang="sv-SE" altLang="en-US" sz="1600" b="0" i="0" u="none" strike="noStrike" cap="none" normalizeH="0" dirty="0">
                <a:ln>
                  <a:noFill/>
                </a:ln>
                <a:solidFill>
                  <a:srgbClr val="222222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sv-SE" altLang="en-US" sz="1600" b="0" i="0" u="none" strike="noStrike" cap="none" normalizeH="0" dirty="0" err="1">
                <a:ln>
                  <a:noFill/>
                </a:ln>
                <a:solidFill>
                  <a:srgbClr val="222222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through</a:t>
            </a:r>
            <a:r>
              <a:rPr kumimoji="0" lang="sv-SE" altLang="en-US" sz="1600" b="0" i="0" u="none" strike="noStrike" cap="none" normalizeH="0" dirty="0">
                <a:ln>
                  <a:noFill/>
                </a:ln>
                <a:solidFill>
                  <a:srgbClr val="222222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v-SE" altLang="en-US" sz="1600" b="1" i="1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The </a:t>
            </a:r>
            <a:r>
              <a:rPr lang="sv-SE" altLang="en-US" sz="1600" b="1" i="1" dirty="0" err="1">
                <a:solidFill>
                  <a:srgbClr val="222222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kumimoji="0" lang="sv-SE" altLang="en-US" sz="1600" b="1" i="1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tructure</a:t>
            </a:r>
            <a:r>
              <a:rPr kumimoji="0" lang="sv-SE" altLang="en-US" sz="1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sv-SE" altLang="en-US" sz="1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</a:t>
            </a:r>
            <a:r>
              <a:rPr kumimoji="0" lang="sv-SE" altLang="en-US" sz="1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sv-SE" altLang="en-US" sz="16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represents</a:t>
            </a:r>
            <a:r>
              <a:rPr kumimoji="0" lang="sv-SE" altLang="en-US" sz="1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the </a:t>
            </a:r>
            <a:r>
              <a:rPr kumimoji="0" lang="sv-SE" altLang="en-US" sz="16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logic</a:t>
            </a:r>
            <a:r>
              <a:rPr kumimoji="0" lang="sv-SE" altLang="en-US" sz="1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for </a:t>
            </a:r>
            <a:r>
              <a:rPr kumimoji="0" lang="sv-SE" altLang="en-US" sz="16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how</a:t>
            </a:r>
            <a:r>
              <a:rPr kumimoji="0" lang="sv-SE" altLang="en-US" sz="1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the business is </a:t>
            </a:r>
            <a:r>
              <a:rPr kumimoji="0" lang="sv-SE" altLang="en-US" sz="16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controlled</a:t>
            </a:r>
            <a:endParaRPr kumimoji="0" lang="sv-SE" altLang="en-US" sz="1600" b="0" i="0" u="none" strike="noStrike" cap="none" normalizeH="0" baseline="0" dirty="0">
              <a:ln>
                <a:noFill/>
              </a:ln>
              <a:solidFill>
                <a:srgbClr val="222222"/>
              </a:solidFill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v-SE" altLang="en-US" sz="1600" b="1" i="1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The Culture</a:t>
            </a:r>
            <a:r>
              <a:rPr kumimoji="0" lang="sv-SE" altLang="en-US" sz="1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sv-SE" altLang="en-US" sz="1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</a:t>
            </a:r>
            <a:r>
              <a:rPr kumimoji="0" lang="sv-SE" altLang="en-US" sz="1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the passion </a:t>
            </a:r>
            <a:r>
              <a:rPr kumimoji="0" lang="sv-SE" altLang="en-US" sz="16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of</a:t>
            </a:r>
            <a:r>
              <a:rPr kumimoji="0" lang="sv-SE" altLang="en-US" sz="1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sv-SE" altLang="en-US" sz="16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people</a:t>
            </a:r>
            <a:r>
              <a:rPr kumimoji="0" lang="sv-SE" altLang="en-US" sz="1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and the </a:t>
            </a:r>
            <a:r>
              <a:rPr kumimoji="0" lang="sv-SE" altLang="en-US" sz="16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will</a:t>
            </a:r>
            <a:r>
              <a:rPr kumimoji="0" lang="sv-SE" altLang="en-US" sz="1600" b="0" i="0" u="none" strike="noStrike" cap="none" normalizeH="0" dirty="0">
                <a:ln>
                  <a:noFill/>
                </a:ln>
                <a:solidFill>
                  <a:srgbClr val="222222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to </a:t>
            </a:r>
            <a:r>
              <a:rPr kumimoji="0" lang="sv-SE" altLang="en-US" sz="1600" b="0" i="0" u="none" strike="noStrike" cap="none" normalizeH="0" dirty="0" err="1">
                <a:ln>
                  <a:noFill/>
                </a:ln>
                <a:solidFill>
                  <a:srgbClr val="222222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perform</a:t>
            </a:r>
            <a:r>
              <a:rPr kumimoji="0" lang="sv-SE" altLang="en-US" sz="1600" b="0" i="0" u="none" strike="noStrike" cap="none" normalizeH="0" dirty="0">
                <a:ln>
                  <a:noFill/>
                </a:ln>
                <a:solidFill>
                  <a:srgbClr val="222222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at </a:t>
            </a:r>
            <a:r>
              <a:rPr kumimoji="0" lang="sv-SE" altLang="en-US" sz="1600" b="0" i="0" u="none" strike="noStrike" cap="none" normalizeH="0" dirty="0" err="1">
                <a:ln>
                  <a:noFill/>
                </a:ln>
                <a:solidFill>
                  <a:srgbClr val="222222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their</a:t>
            </a:r>
            <a:r>
              <a:rPr kumimoji="0" lang="sv-SE" altLang="en-US" sz="1600" b="0" i="0" u="none" strike="noStrike" cap="none" normalizeH="0" dirty="0">
                <a:ln>
                  <a:noFill/>
                </a:ln>
                <a:solidFill>
                  <a:srgbClr val="222222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sv-SE" altLang="en-US" sz="1600" b="0" i="0" u="none" strike="noStrike" cap="none" normalizeH="0" dirty="0" err="1">
                <a:ln>
                  <a:noFill/>
                </a:ln>
                <a:solidFill>
                  <a:srgbClr val="222222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very</a:t>
            </a:r>
            <a:r>
              <a:rPr kumimoji="0" lang="sv-SE" altLang="en-US" sz="1600" b="0" i="0" u="none" strike="noStrike" cap="none" normalizeH="0" dirty="0">
                <a:ln>
                  <a:noFill/>
                </a:ln>
                <a:solidFill>
                  <a:srgbClr val="222222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best </a:t>
            </a:r>
            <a:r>
              <a:rPr kumimoji="0" lang="sv-SE" altLang="en-US" sz="1600" b="0" i="0" u="none" strike="noStrike" cap="none" normalizeH="0" dirty="0" err="1">
                <a:ln>
                  <a:noFill/>
                </a:ln>
                <a:solidFill>
                  <a:srgbClr val="222222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levl</a:t>
            </a:r>
            <a:r>
              <a:rPr kumimoji="0" lang="sv-SE" altLang="en-US" sz="1600" b="0" i="0" u="none" strike="noStrike" cap="none" normalizeH="0" dirty="0">
                <a:ln>
                  <a:noFill/>
                </a:ln>
                <a:solidFill>
                  <a:srgbClr val="222222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in all </a:t>
            </a:r>
            <a:r>
              <a:rPr kumimoji="0" lang="sv-SE" altLang="en-US" sz="1600" b="0" i="0" u="none" strike="noStrike" cap="none" normalizeH="0" dirty="0" err="1">
                <a:ln>
                  <a:noFill/>
                </a:ln>
                <a:solidFill>
                  <a:srgbClr val="222222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assignments</a:t>
            </a:r>
            <a:r>
              <a:rPr lang="sv-SE" altLang="en-US" sz="1600" dirty="0">
                <a:solidFill>
                  <a:srgbClr val="222222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sv-SE" altLang="en-US" sz="1600" dirty="0" err="1">
                <a:solidFill>
                  <a:srgbClr val="222222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which</a:t>
            </a:r>
            <a:r>
              <a:rPr lang="sv-SE" altLang="en-US" sz="1600" dirty="0">
                <a:solidFill>
                  <a:srgbClr val="222222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sv-SE" altLang="en-US" sz="1600" dirty="0" err="1">
                <a:solidFill>
                  <a:srgbClr val="222222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creates</a:t>
            </a:r>
            <a:r>
              <a:rPr lang="sv-SE" altLang="en-US" sz="1600" dirty="0">
                <a:solidFill>
                  <a:srgbClr val="222222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the </a:t>
            </a:r>
            <a:r>
              <a:rPr lang="sv-SE" altLang="en-US" sz="1600" dirty="0" err="1">
                <a:solidFill>
                  <a:srgbClr val="222222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soil</a:t>
            </a:r>
            <a:r>
              <a:rPr lang="sv-SE" altLang="en-US" sz="1600" dirty="0">
                <a:solidFill>
                  <a:srgbClr val="222222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sv-SE" altLang="en-US" sz="1600" dirty="0" err="1">
                <a:solidFill>
                  <a:srgbClr val="222222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where</a:t>
            </a:r>
            <a:r>
              <a:rPr lang="sv-SE" altLang="en-US" sz="1600" dirty="0">
                <a:solidFill>
                  <a:srgbClr val="222222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the organisation </a:t>
            </a:r>
            <a:r>
              <a:rPr lang="sv-SE" altLang="en-US" sz="1600" dirty="0" err="1">
                <a:solidFill>
                  <a:srgbClr val="222222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can</a:t>
            </a:r>
            <a:r>
              <a:rPr lang="sv-SE" altLang="en-US" sz="1600" dirty="0">
                <a:solidFill>
                  <a:srgbClr val="222222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sv-SE" altLang="en-US" sz="1600" dirty="0" err="1">
                <a:solidFill>
                  <a:srgbClr val="222222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grow</a:t>
            </a:r>
            <a:r>
              <a:rPr kumimoji="0" lang="sv-SE" altLang="en-US" sz="1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GB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v-SE" altLang="en-US" sz="1600" b="1" i="1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The </a:t>
            </a:r>
            <a:r>
              <a:rPr kumimoji="0" lang="sv-SE" altLang="en-US" sz="1600" b="1" i="1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Strategy</a:t>
            </a:r>
            <a:r>
              <a:rPr lang="sv-SE" altLang="en-US" sz="1600" dirty="0">
                <a:solidFill>
                  <a:srgbClr val="222222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gives the organisation </a:t>
            </a:r>
            <a:r>
              <a:rPr lang="sv-SE" altLang="en-US" sz="1600" dirty="0" err="1">
                <a:solidFill>
                  <a:srgbClr val="222222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direction</a:t>
            </a:r>
            <a:r>
              <a:rPr lang="sv-SE" altLang="en-US" sz="1600" dirty="0">
                <a:solidFill>
                  <a:srgbClr val="222222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in </a:t>
            </a:r>
            <a:r>
              <a:rPr lang="sv-SE" altLang="en-US" sz="1600" dirty="0" err="1">
                <a:solidFill>
                  <a:srgbClr val="222222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how</a:t>
            </a:r>
            <a:r>
              <a:rPr lang="sv-SE" altLang="en-US" sz="1600" dirty="0">
                <a:solidFill>
                  <a:srgbClr val="222222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to </a:t>
            </a:r>
            <a:r>
              <a:rPr lang="sv-SE" altLang="en-US" sz="1600" dirty="0" err="1">
                <a:solidFill>
                  <a:srgbClr val="222222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achieve</a:t>
            </a:r>
            <a:r>
              <a:rPr lang="sv-SE" altLang="en-US" sz="1600" dirty="0">
                <a:solidFill>
                  <a:srgbClr val="222222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the </a:t>
            </a:r>
            <a:r>
              <a:rPr lang="sv-SE" altLang="en-US" sz="1600" dirty="0" err="1">
                <a:solidFill>
                  <a:srgbClr val="222222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objectives</a:t>
            </a:r>
            <a:r>
              <a:rPr lang="sv-SE" altLang="en-US" sz="1600" dirty="0">
                <a:solidFill>
                  <a:srgbClr val="222222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and vision</a:t>
            </a:r>
            <a:endParaRPr kumimoji="0" lang="en-GB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sv-SE" altLang="en-US" sz="1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kumimoji="0" lang="sv-SE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170485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28091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sv-SE" dirty="0"/>
              <a:t>Management systems </a:t>
            </a:r>
            <a:r>
              <a:rPr lang="sv-SE" dirty="0" err="1"/>
              <a:t>exist</a:t>
            </a:r>
            <a:r>
              <a:rPr lang="sv-SE" dirty="0"/>
              <a:t> at different </a:t>
            </a:r>
            <a:r>
              <a:rPr lang="sv-SE" dirty="0" err="1"/>
              <a:t>abstraction</a:t>
            </a:r>
            <a:r>
              <a:rPr lang="sv-SE" dirty="0"/>
              <a:t> </a:t>
            </a:r>
            <a:r>
              <a:rPr lang="sv-SE" dirty="0" err="1"/>
              <a:t>levels</a:t>
            </a:r>
            <a:r>
              <a:rPr lang="sv-SE" dirty="0"/>
              <a:t> and for different purposes</a:t>
            </a:r>
            <a:endParaRPr lang="en-GB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800" dirty="0">
              <a:solidFill>
                <a:schemeClr val="tx1"/>
              </a:solidFill>
            </a:endParaRPr>
          </a:p>
          <a:p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i="1" dirty="0">
                <a:solidFill>
                  <a:schemeClr val="tx1"/>
                </a:solidFill>
              </a:rPr>
              <a:t>‘Management Systems at all levels always have the Mission to connect and align strategies, </a:t>
            </a:r>
            <a:r>
              <a:rPr lang="en-US" sz="2800" i="1" dirty="0" err="1">
                <a:solidFill>
                  <a:schemeClr val="tx1"/>
                </a:solidFill>
              </a:rPr>
              <a:t>proceses</a:t>
            </a:r>
            <a:r>
              <a:rPr lang="en-US" sz="2800" i="1" dirty="0">
                <a:solidFill>
                  <a:schemeClr val="tx1"/>
                </a:solidFill>
              </a:rPr>
              <a:t>, results and continuous improvement’</a:t>
            </a:r>
            <a:r>
              <a:rPr lang="sv-SE" sz="2800" dirty="0"/>
              <a:t>’</a:t>
            </a:r>
          </a:p>
          <a:p>
            <a:endParaRPr lang="en-US" sz="2800" dirty="0">
              <a:solidFill>
                <a:schemeClr val="bg1">
                  <a:lumMod val="65000"/>
                </a:schemeClr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16956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err="1"/>
              <a:t>Examples</a:t>
            </a:r>
            <a:r>
              <a:rPr lang="sv-SE" dirty="0"/>
              <a:t> on </a:t>
            </a:r>
            <a:r>
              <a:rPr lang="sv-SE" dirty="0" err="1"/>
              <a:t>abstraction</a:t>
            </a:r>
            <a:r>
              <a:rPr lang="sv-SE" dirty="0"/>
              <a:t> </a:t>
            </a:r>
            <a:r>
              <a:rPr lang="sv-SE" dirty="0" err="1"/>
              <a:t>levels</a:t>
            </a:r>
            <a:r>
              <a:rPr lang="sv-SE" dirty="0"/>
              <a:t> and dimensions for management systems</a:t>
            </a: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162" y="2339183"/>
            <a:ext cx="1747287" cy="1437126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4BCDA-DB8F-46B7-A02B-4E00D34BB97C}" type="slidenum">
              <a:rPr lang="en-US" sz="900" smtClean="0">
                <a:solidFill>
                  <a:srgbClr val="060B00"/>
                </a:solidFill>
              </a:rPr>
              <a:pPr/>
              <a:t>4</a:t>
            </a:fld>
            <a:endParaRPr lang="en-US" sz="900" dirty="0">
              <a:solidFill>
                <a:srgbClr val="060B00"/>
              </a:solidFill>
            </a:endParaRPr>
          </a:p>
        </p:txBody>
      </p:sp>
      <p:pic>
        <p:nvPicPr>
          <p:cNvPr id="8" name="Content Placeholder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0002" y="2051356"/>
            <a:ext cx="1837970" cy="546796"/>
          </a:xfrm>
          <a:prstGeom prst="rect">
            <a:avLst/>
          </a:prstGeom>
        </p:spPr>
      </p:pic>
      <p:pic>
        <p:nvPicPr>
          <p:cNvPr id="10" name="Content Placeholder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698" y="4634347"/>
            <a:ext cx="2196371" cy="1562561"/>
          </a:xfrm>
          <a:prstGeom prst="rect">
            <a:avLst/>
          </a:prstGeom>
        </p:spPr>
      </p:pic>
      <p:pic>
        <p:nvPicPr>
          <p:cNvPr id="11" name="Content Placeholder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5069" y="2372890"/>
            <a:ext cx="2003963" cy="202676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148393" y="4263327"/>
            <a:ext cx="2336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Global Corporation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857472" y="1934843"/>
            <a:ext cx="1460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err="1"/>
              <a:t>Factory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6415069" y="1943422"/>
            <a:ext cx="197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err="1"/>
              <a:t>Production</a:t>
            </a:r>
            <a:r>
              <a:rPr lang="sv-SE" dirty="0"/>
              <a:t> cell</a:t>
            </a:r>
            <a:endParaRPr lang="en-GB" dirty="0"/>
          </a:p>
        </p:txBody>
      </p:sp>
      <p:pic>
        <p:nvPicPr>
          <p:cNvPr id="15" name="Content Placeholder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857" y="3308803"/>
            <a:ext cx="1531620" cy="1139190"/>
          </a:xfrm>
          <a:prstGeom prst="rect">
            <a:avLst/>
          </a:prstGeom>
        </p:spPr>
      </p:pic>
      <p:pic>
        <p:nvPicPr>
          <p:cNvPr id="16" name="Content Placeholder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2678" y="4447993"/>
            <a:ext cx="2372708" cy="1877829"/>
          </a:xfrm>
          <a:prstGeom prst="rect">
            <a:avLst/>
          </a:prstGeom>
        </p:spPr>
      </p:pic>
      <p:pic>
        <p:nvPicPr>
          <p:cNvPr id="17" name="Content Placeholder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472" y="4667708"/>
            <a:ext cx="2435195" cy="936028"/>
          </a:xfrm>
          <a:prstGeom prst="rect">
            <a:avLst/>
          </a:prstGeom>
        </p:spPr>
      </p:pic>
      <p:pic>
        <p:nvPicPr>
          <p:cNvPr id="18" name="Content Placeholder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8208" y="2470150"/>
            <a:ext cx="2581024" cy="219755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548815" y="2188224"/>
            <a:ext cx="1735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R&amp;D site</a:t>
            </a:r>
            <a:endParaRPr lang="en-GB" dirty="0"/>
          </a:p>
        </p:txBody>
      </p:sp>
      <p:pic>
        <p:nvPicPr>
          <p:cNvPr id="20" name="Content Placeholder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387" y="2676168"/>
            <a:ext cx="1121128" cy="112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213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07693" y="181277"/>
            <a:ext cx="9663840" cy="777600"/>
          </a:xfrm>
        </p:spPr>
        <p:txBody>
          <a:bodyPr/>
          <a:lstStyle/>
          <a:p>
            <a:r>
              <a:rPr lang="sv-SE" sz="4000" b="1" dirty="0" err="1"/>
              <a:t>Continuous</a:t>
            </a:r>
            <a:r>
              <a:rPr lang="sv-SE" sz="4000" b="1" dirty="0"/>
              <a:t> </a:t>
            </a:r>
            <a:r>
              <a:rPr lang="sv-SE" sz="4000" b="1" dirty="0" err="1"/>
              <a:t>improvement</a:t>
            </a:r>
            <a:endParaRPr lang="en-GB" sz="4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67B5D9-DB62-4DEA-AF3E-B11D0AE898D7}" type="slidenum">
              <a:rPr lang="sv-SE" sz="900" smtClean="0">
                <a:solidFill>
                  <a:prstClr val="black"/>
                </a:solidFill>
              </a:rPr>
              <a:pPr/>
              <a:t>5</a:t>
            </a:fld>
            <a:endParaRPr lang="sv-SE" sz="900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414" y="1340862"/>
            <a:ext cx="11183226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b="1" dirty="0">
                <a:latin typeface="+mj-lt"/>
              </a:rPr>
              <a:t>Plan – do – check – </a:t>
            </a:r>
            <a:r>
              <a:rPr lang="sv-SE" b="1" dirty="0" err="1">
                <a:latin typeface="+mj-lt"/>
              </a:rPr>
              <a:t>act</a:t>
            </a:r>
            <a:r>
              <a:rPr lang="sv-SE" sz="2800" dirty="0">
                <a:latin typeface="+mj-lt"/>
              </a:rPr>
              <a:t>						</a:t>
            </a:r>
            <a:r>
              <a:rPr lang="sv-SE" sz="2000" b="1" dirty="0">
                <a:latin typeface="+mj-lt"/>
              </a:rPr>
              <a:t>Juran</a:t>
            </a:r>
          </a:p>
          <a:p>
            <a:endParaRPr lang="sv-SE" sz="2800" dirty="0">
              <a:latin typeface="+mj-lt"/>
            </a:endParaRPr>
          </a:p>
          <a:p>
            <a:endParaRPr lang="sv-SE" sz="2000" b="1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b="1" dirty="0" err="1"/>
              <a:t>Results</a:t>
            </a:r>
            <a:r>
              <a:rPr lang="sv-SE" b="1" dirty="0"/>
              <a:t> – Approach – </a:t>
            </a:r>
            <a:r>
              <a:rPr lang="sv-SE" b="1" dirty="0" err="1"/>
              <a:t>Deployment</a:t>
            </a:r>
            <a:r>
              <a:rPr lang="sv-SE" b="1" dirty="0"/>
              <a:t> – </a:t>
            </a:r>
            <a:r>
              <a:rPr lang="sv-SE" b="1" dirty="0" err="1"/>
              <a:t>Assessment</a:t>
            </a:r>
            <a:r>
              <a:rPr lang="sv-SE" b="1" dirty="0"/>
              <a:t> –</a:t>
            </a:r>
            <a:r>
              <a:rPr lang="sv-SE" b="1" dirty="0" err="1"/>
              <a:t>Refinement</a:t>
            </a:r>
            <a:r>
              <a:rPr lang="sv-SE" b="1" dirty="0"/>
              <a:t>	</a:t>
            </a:r>
            <a:r>
              <a:rPr lang="sv-SE" sz="2800" dirty="0">
                <a:latin typeface="+mj-lt"/>
              </a:rPr>
              <a:t>			</a:t>
            </a:r>
            <a:r>
              <a:rPr lang="sv-SE" b="1" dirty="0"/>
              <a:t>EFQM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sz="280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sz="2800" dirty="0">
              <a:latin typeface="+mj-lt"/>
            </a:endParaRPr>
          </a:p>
          <a:p>
            <a:endParaRPr lang="sv-SE" sz="280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b="1" dirty="0" err="1"/>
              <a:t>Observe</a:t>
            </a:r>
            <a:r>
              <a:rPr lang="sv-SE" b="1" dirty="0"/>
              <a:t> – Orient – </a:t>
            </a:r>
            <a:r>
              <a:rPr lang="sv-SE" b="1" dirty="0" err="1"/>
              <a:t>Decide</a:t>
            </a:r>
            <a:r>
              <a:rPr lang="sv-SE" b="1" dirty="0"/>
              <a:t> - </a:t>
            </a:r>
            <a:r>
              <a:rPr lang="sv-SE" b="1" dirty="0" err="1"/>
              <a:t>Act</a:t>
            </a:r>
            <a:r>
              <a:rPr lang="sv-SE" b="1" dirty="0"/>
              <a:t>			</a:t>
            </a:r>
            <a:r>
              <a:rPr lang="sv-SE" b="1" dirty="0" err="1"/>
              <a:t>Agile</a:t>
            </a:r>
            <a:r>
              <a:rPr lang="sv-SE" b="1" dirty="0"/>
              <a:t>/</a:t>
            </a:r>
            <a:r>
              <a:rPr lang="sv-SE" b="1" dirty="0" err="1"/>
              <a:t>Digitilisation</a:t>
            </a:r>
            <a:endParaRPr lang="sv-SE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sz="2800" dirty="0">
              <a:latin typeface="+mj-lt"/>
            </a:endParaRPr>
          </a:p>
          <a:p>
            <a:endParaRPr lang="sv-SE" sz="280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b="1" dirty="0"/>
              <a:t>Dream – </a:t>
            </a:r>
            <a:r>
              <a:rPr lang="sv-SE" b="1" dirty="0" err="1"/>
              <a:t>Innovate</a:t>
            </a:r>
            <a:r>
              <a:rPr lang="sv-SE" b="1" dirty="0"/>
              <a:t> – Test/</a:t>
            </a:r>
            <a:r>
              <a:rPr lang="sv-SE" b="1" dirty="0" err="1"/>
              <a:t>Reject</a:t>
            </a:r>
            <a:r>
              <a:rPr lang="sv-SE" b="1" dirty="0"/>
              <a:t> –</a:t>
            </a:r>
            <a:r>
              <a:rPr lang="sv-SE" b="1" dirty="0" err="1"/>
              <a:t>Scale</a:t>
            </a:r>
            <a:r>
              <a:rPr lang="sv-SE" b="1" dirty="0"/>
              <a:t> </a:t>
            </a:r>
            <a:r>
              <a:rPr lang="sv-SE" b="1" dirty="0" err="1"/>
              <a:t>up</a:t>
            </a:r>
            <a:endParaRPr lang="sv-SE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sz="240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9341" y="1095226"/>
            <a:ext cx="4024376" cy="10946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0442" y="1936770"/>
            <a:ext cx="2556923" cy="191595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543" y="4041915"/>
            <a:ext cx="1668450" cy="82287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1110" y="4850114"/>
            <a:ext cx="1758562" cy="1199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916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217</Words>
  <Application>Microsoft Macintosh PowerPoint</Application>
  <PresentationFormat>Bredbild</PresentationFormat>
  <Paragraphs>42</Paragraphs>
  <Slides>5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Office-tema</vt:lpstr>
      <vt:lpstr>Happy customers.........</vt:lpstr>
      <vt:lpstr>”Outstanding results through strategy, structure, culture,  and continuous improvement”</vt:lpstr>
      <vt:lpstr>Management systems exist at different abstraction levels and for different purposes</vt:lpstr>
      <vt:lpstr>Examples on abstraction levels and dimensions for management systems</vt:lpstr>
      <vt:lpstr>Continuous improvement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Niklas Blomqvist</dc:creator>
  <cp:lastModifiedBy>Niklas Blomqvist</cp:lastModifiedBy>
  <cp:revision>2</cp:revision>
  <dcterms:created xsi:type="dcterms:W3CDTF">2021-05-24T09:18:29Z</dcterms:created>
  <dcterms:modified xsi:type="dcterms:W3CDTF">2021-05-24T09:22:20Z</dcterms:modified>
</cp:coreProperties>
</file>